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5"/>
  </p:notesMasterIdLst>
  <p:sldIdLst>
    <p:sldId id="256" r:id="rId3"/>
    <p:sldId id="257" r:id="rId4"/>
    <p:sldId id="268" r:id="rId5"/>
    <p:sldId id="259" r:id="rId6"/>
    <p:sldId id="260" r:id="rId7"/>
    <p:sldId id="261" r:id="rId8"/>
    <p:sldId id="262" r:id="rId9"/>
    <p:sldId id="263" r:id="rId10"/>
    <p:sldId id="266" r:id="rId11"/>
    <p:sldId id="264" r:id="rId12"/>
    <p:sldId id="265" r:id="rId13"/>
    <p:sldId id="267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Victor%20Hugo\MBA_FullStack\Empreendedorismo%20e%20Inova&#231;&#227;o\MBAFullStackPetPass\PetPass%20-%20Modelo%20Planejamento%20Financeiro%20(Simplificado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dirty="0"/>
              <a:t>Balanço</a:t>
            </a:r>
            <a:r>
              <a:rPr lang="pt-BR" baseline="0" dirty="0"/>
              <a:t> estimado</a:t>
            </a:r>
            <a:endParaRPr lang="pt-B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'Entrada de $'!$T$32</c:f>
              <c:strCache>
                <c:ptCount val="1"/>
                <c:pt idx="0">
                  <c:v>Receita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'Entrada de $'!$S$33:$S$37</c:f>
              <c:strCache>
                <c:ptCount val="5"/>
                <c:pt idx="0">
                  <c:v>Ano 01</c:v>
                </c:pt>
                <c:pt idx="1">
                  <c:v>Ano 02</c:v>
                </c:pt>
                <c:pt idx="2">
                  <c:v>Ano 03</c:v>
                </c:pt>
                <c:pt idx="3">
                  <c:v>Ano 04</c:v>
                </c:pt>
                <c:pt idx="4">
                  <c:v>Ano 05</c:v>
                </c:pt>
              </c:strCache>
            </c:strRef>
          </c:cat>
          <c:val>
            <c:numRef>
              <c:f>'Entrada de $'!$T$33:$T$37</c:f>
              <c:numCache>
                <c:formatCode>"R$ "#,##0.00;[Red]"-R$ "#,##0.00</c:formatCode>
                <c:ptCount val="5"/>
                <c:pt idx="0">
                  <c:v>688800</c:v>
                </c:pt>
                <c:pt idx="1">
                  <c:v>988020</c:v>
                </c:pt>
                <c:pt idx="2">
                  <c:v>1531134</c:v>
                </c:pt>
                <c:pt idx="3">
                  <c:v>2533026.0999999996</c:v>
                </c:pt>
                <c:pt idx="4">
                  <c:v>4750858.0899999989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DF6-4F43-A0F4-E8279B3675BB}"/>
            </c:ext>
          </c:extLst>
        </c:ser>
        <c:ser>
          <c:idx val="1"/>
          <c:order val="1"/>
          <c:tx>
            <c:strRef>
              <c:f>'Entrada de $'!$U$32</c:f>
              <c:strCache>
                <c:ptCount val="1"/>
                <c:pt idx="0">
                  <c:v>Custo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'Entrada de $'!$S$33:$S$37</c:f>
              <c:strCache>
                <c:ptCount val="5"/>
                <c:pt idx="0">
                  <c:v>Ano 01</c:v>
                </c:pt>
                <c:pt idx="1">
                  <c:v>Ano 02</c:v>
                </c:pt>
                <c:pt idx="2">
                  <c:v>Ano 03</c:v>
                </c:pt>
                <c:pt idx="3">
                  <c:v>Ano 04</c:v>
                </c:pt>
                <c:pt idx="4">
                  <c:v>Ano 05</c:v>
                </c:pt>
              </c:strCache>
            </c:strRef>
          </c:cat>
          <c:val>
            <c:numRef>
              <c:f>'Entrada de $'!$U$33:$U$37</c:f>
              <c:numCache>
                <c:formatCode>"R$ "#,##0.00;[Red]"-R$ "#,##0.00</c:formatCode>
                <c:ptCount val="5"/>
                <c:pt idx="0">
                  <c:v>460700</c:v>
                </c:pt>
                <c:pt idx="1">
                  <c:v>660847</c:v>
                </c:pt>
                <c:pt idx="2">
                  <c:v>1024018</c:v>
                </c:pt>
                <c:pt idx="3">
                  <c:v>1697913</c:v>
                </c:pt>
                <c:pt idx="4">
                  <c:v>3178575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DF6-4F43-A0F4-E8279B3675BB}"/>
            </c:ext>
          </c:extLst>
        </c:ser>
        <c:ser>
          <c:idx val="2"/>
          <c:order val="2"/>
          <c:tx>
            <c:strRef>
              <c:f>'Entrada de $'!$V$32</c:f>
              <c:strCache>
                <c:ptCount val="1"/>
                <c:pt idx="0">
                  <c:v>Despesas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'Entrada de $'!$S$33:$S$37</c:f>
              <c:strCache>
                <c:ptCount val="5"/>
                <c:pt idx="0">
                  <c:v>Ano 01</c:v>
                </c:pt>
                <c:pt idx="1">
                  <c:v>Ano 02</c:v>
                </c:pt>
                <c:pt idx="2">
                  <c:v>Ano 03</c:v>
                </c:pt>
                <c:pt idx="3">
                  <c:v>Ano 04</c:v>
                </c:pt>
                <c:pt idx="4">
                  <c:v>Ano 05</c:v>
                </c:pt>
              </c:strCache>
            </c:strRef>
          </c:cat>
          <c:val>
            <c:numRef>
              <c:f>'Entrada de $'!$V$33:$V$37</c:f>
              <c:numCache>
                <c:formatCode>"R$ "#,##0.00;[Red]"-R$ "#,##0.00</c:formatCode>
                <c:ptCount val="5"/>
                <c:pt idx="0">
                  <c:v>401000</c:v>
                </c:pt>
                <c:pt idx="1">
                  <c:v>484000</c:v>
                </c:pt>
                <c:pt idx="2">
                  <c:v>500500</c:v>
                </c:pt>
                <c:pt idx="3">
                  <c:v>544500</c:v>
                </c:pt>
                <c:pt idx="4">
                  <c:v>599500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DF6-4F43-A0F4-E8279B3675BB}"/>
            </c:ext>
          </c:extLst>
        </c:ser>
        <c:ser>
          <c:idx val="3"/>
          <c:order val="3"/>
          <c:tx>
            <c:strRef>
              <c:f>'Entrada de $'!$W$32</c:f>
              <c:strCache>
                <c:ptCount val="1"/>
                <c:pt idx="0">
                  <c:v>Saldo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'Entrada de $'!$S$33:$S$37</c:f>
              <c:strCache>
                <c:ptCount val="5"/>
                <c:pt idx="0">
                  <c:v>Ano 01</c:v>
                </c:pt>
                <c:pt idx="1">
                  <c:v>Ano 02</c:v>
                </c:pt>
                <c:pt idx="2">
                  <c:v>Ano 03</c:v>
                </c:pt>
                <c:pt idx="3">
                  <c:v>Ano 04</c:v>
                </c:pt>
                <c:pt idx="4">
                  <c:v>Ano 05</c:v>
                </c:pt>
              </c:strCache>
            </c:strRef>
          </c:cat>
          <c:val>
            <c:numRef>
              <c:f>'Entrada de $'!$W$33:$W$37</c:f>
              <c:numCache>
                <c:formatCode>"R$ "#,##0.00;[Red]"-R$ "#,##0.00</c:formatCode>
                <c:ptCount val="5"/>
                <c:pt idx="0">
                  <c:v>2660</c:v>
                </c:pt>
                <c:pt idx="1">
                  <c:v>3772</c:v>
                </c:pt>
                <c:pt idx="2">
                  <c:v>32544.475000000093</c:v>
                </c:pt>
                <c:pt idx="3">
                  <c:v>132971.34624999994</c:v>
                </c:pt>
                <c:pt idx="4">
                  <c:v>561430.13912499975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DF6-4F43-A0F4-E8279B3675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4540600"/>
        <c:axId val="634540920"/>
      </c:lineChart>
      <c:catAx>
        <c:axId val="634540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34540920"/>
        <c:crosses val="autoZero"/>
        <c:auto val="1"/>
        <c:lblAlgn val="ctr"/>
        <c:lblOffset val="100"/>
        <c:noMultiLvlLbl val="0"/>
      </c:catAx>
      <c:valAx>
        <c:axId val="634540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R$ &quot;#,##0.00;[Red]&quot;-R$ 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1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34540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pt-BR" noProof="0" dirty="0"/>
            <a:t>Oferecer aos donos de pets o acesso a toda rede de serviço destinada aos cuidados dos pets</a:t>
          </a:r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pt-BR" noProof="0" dirty="0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pt-BR" noProof="0" dirty="0"/>
        </a:p>
      </dgm:t>
    </dgm:pt>
    <dgm:pt modelId="{49225C73-1633-42F1-AB3B-7CB183E5F8B8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pt-BR" noProof="0" dirty="0"/>
            <a:t>Possibilitar parcerias para produtos destinados aos pets com desconto</a:t>
          </a:r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pt-BR" noProof="0" dirty="0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pt-BR" noProof="0" dirty="0"/>
        </a:p>
      </dgm:t>
    </dgm:pt>
    <dgm:pt modelId="{1C383F32-22E8-4F62-A3E0-BDC3D5F48992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pt-BR" noProof="0" dirty="0"/>
            <a:t>acesso a uma rede de cuidados veterinários aos pets</a:t>
          </a:r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pt-BR" noProof="0" dirty="0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pt-BR" noProof="0" dirty="0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>
        <a:solidFill>
          <a:schemeClr val="accent1"/>
        </a:solidFill>
      </dgm:spPr>
    </dgm:pt>
    <dgm:pt modelId="{7C175B98-93F4-4D7C-BB95-1514AB879CD5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g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>
        <a:solidFill>
          <a:schemeClr val="accent1"/>
        </a:solidFill>
      </dgm:spPr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w prints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>
        <a:solidFill>
          <a:schemeClr val="accent1"/>
        </a:solidFill>
      </dgm:spPr>
    </dgm:pt>
    <dgm:pt modelId="{39509775-983E-4110-B989-EE2CD6514BE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terinarian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86339" y="151739"/>
          <a:ext cx="1990125" cy="1990125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110465" y="575864"/>
          <a:ext cx="1141875" cy="1141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50152" y="2761740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778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300" kern="1200" noProof="0" dirty="0"/>
            <a:t>Oferecer aos donos de pets o acesso a toda rede de serviço destinada aos cuidados dos pets</a:t>
          </a:r>
        </a:p>
      </dsp:txBody>
      <dsp:txXfrm>
        <a:off x="50152" y="2761740"/>
        <a:ext cx="3262500" cy="720000"/>
      </dsp:txXfrm>
    </dsp:sp>
    <dsp:sp modelId="{BCD8CDD9-0C56-4401-ADB1-8B48DAB2C96F}">
      <dsp:nvSpPr>
        <dsp:cNvPr id="0" name=""/>
        <dsp:cNvSpPr/>
      </dsp:nvSpPr>
      <dsp:spPr>
        <a:xfrm>
          <a:off x="4519777" y="151739"/>
          <a:ext cx="1990125" cy="1990125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943902" y="575864"/>
          <a:ext cx="1141875" cy="1141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883590" y="2761740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778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300" kern="1200" noProof="0" dirty="0"/>
            <a:t>Possibilitar parcerias para produtos destinados aos pets com desconto</a:t>
          </a:r>
        </a:p>
      </dsp:txBody>
      <dsp:txXfrm>
        <a:off x="3883590" y="2761740"/>
        <a:ext cx="3262500" cy="720000"/>
      </dsp:txXfrm>
    </dsp:sp>
    <dsp:sp modelId="{FF93E135-77D6-48A0-8871-9BC93D705D06}">
      <dsp:nvSpPr>
        <dsp:cNvPr id="0" name=""/>
        <dsp:cNvSpPr/>
      </dsp:nvSpPr>
      <dsp:spPr>
        <a:xfrm>
          <a:off x="8353215" y="151739"/>
          <a:ext cx="1990125" cy="1990125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777340" y="575864"/>
          <a:ext cx="1141875" cy="11418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717027" y="2761740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778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300" kern="1200" noProof="0" dirty="0"/>
            <a:t>acesso a uma rede de cuidados veterinários aos pets</a:t>
          </a:r>
        </a:p>
      </dsp:txBody>
      <dsp:txXfrm>
        <a:off x="7717027" y="2761740"/>
        <a:ext cx="326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a de Rótulos de Círculos de Ícone"/>
  <dgm:desc val="Use para mostrar blocos de informações não sequenciais ou agrupados, acompanhados por elementos visuais relacionados. Funciona melhor com ícones ou pequenas imagens com legendas de texto curto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jpeg>
</file>

<file path=ppt/media/image24.jpg>
</file>

<file path=ppt/media/image3.jpg>
</file>

<file path=ppt/media/image4.jp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solidFill>
                  <a:srgbClr val="000000"/>
                </a:solidFill>
                <a:latin typeface="Franklin Gothic Book"/>
              </a:rPr>
              <a:t>Clique para mover o slide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pt-BR" sz="2000" b="0" strike="noStrike" spc="-1">
                <a:latin typeface="Arial"/>
              </a:rPr>
              <a:t>Clique para editar o formato de notas</a:t>
            </a:r>
          </a:p>
        </p:txBody>
      </p:sp>
      <p:sp>
        <p:nvSpPr>
          <p:cNvPr id="9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pt-BR" sz="1400" b="0" strike="noStrike" spc="-1">
                <a:latin typeface="Times New Roman"/>
              </a:rPr>
              <a:t>&lt;cabeçalho&gt;</a:t>
            </a:r>
          </a:p>
        </p:txBody>
      </p:sp>
      <p:sp>
        <p:nvSpPr>
          <p:cNvPr id="92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93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94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A84220EA-03B8-4016-AD09-728ED79A8EAB}" type="slidenum">
              <a:rPr lang="pt-BR" sz="1400" b="0" strike="noStrike" spc="-1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6A47BACA-7669-435B-B694-280C1900F6B9}" type="slidenum">
              <a:rPr lang="pt-B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4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3143A45F-25E6-42F5-BBF1-738BBBA68B19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10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5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B8339C33-7283-4920-8C00-D3A0DFDECDC5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11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5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128BEE98-0E0A-4549-8724-0053C0F9C335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12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DCAB38C0-C246-411E-BDDC-0D9DD323C0E5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2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DCAB38C0-C246-411E-BDDC-0D9DD323C0E5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3</a:t>
            </a:fld>
            <a:endParaRPr lang="pt-B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742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3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1FACDA1A-C111-4A79-B5FB-32E1CB9E61A4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4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3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18129C00-1545-4296-9E11-578558BDAC47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5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3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797C1273-5218-4EC7-B81A-BB5B7F4171D8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6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4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FA03CB29-6DBE-4179-95F4-85ACBC628146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7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4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D08F1AA4-9936-4C34-99A2-A14A21D43B55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8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5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63B322DD-FDC4-41B8-89B5-A3A1DBE6D941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9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81040" y="423936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23268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30992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803916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58104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430992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803916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581040" y="702000"/>
            <a:ext cx="11029320" cy="5509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3268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81040" y="423936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23268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30992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803916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8104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body"/>
          </p:nvPr>
        </p:nvSpPr>
        <p:spPr>
          <a:xfrm>
            <a:off x="430992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8" name="PlaceHolder 7"/>
          <p:cNvSpPr>
            <a:spLocks noGrp="1"/>
          </p:cNvSpPr>
          <p:nvPr>
            <p:ph type="body"/>
          </p:nvPr>
        </p:nvSpPr>
        <p:spPr>
          <a:xfrm>
            <a:off x="803916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581040" y="702000"/>
            <a:ext cx="11029320" cy="5509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23268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stomShape 1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2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446400" y="3085920"/>
            <a:ext cx="11298600" cy="333792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581040" y="1020600"/>
            <a:ext cx="10993320" cy="147456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3600" b="0" strike="noStrike" cap="all" spc="-1">
                <a:solidFill>
                  <a:srgbClr val="404040"/>
                </a:solidFill>
                <a:latin typeface="Franklin Gothic Demi"/>
              </a:rPr>
              <a:t>Clique para editar o título Mestre</a:t>
            </a:r>
            <a:endParaRPr lang="pt-BR" sz="36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dt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F5D5610B-3CFA-40E0-8470-945B006B92EE}" type="datetime1">
              <a:rPr lang="pt-BR" sz="900" b="0" strike="noStrike" spc="-1">
                <a:solidFill>
                  <a:srgbClr val="404040"/>
                </a:solidFill>
                <a:latin typeface="Franklin Gothic Book"/>
              </a:rPr>
              <a:t>25/11/2020</a:t>
            </a:fld>
            <a:endParaRPr lang="pt-BR" sz="900" b="0" strike="noStrike" spc="-1">
              <a:latin typeface="Times New Roman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ftr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sldNum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BE50D5B2-D827-45A9-B703-B3A73397E528}" type="slidenum">
              <a:rPr lang="pt-BR" sz="900" b="0" strike="noStrike" spc="-1">
                <a:solidFill>
                  <a:srgbClr val="404040"/>
                </a:solidFill>
                <a:latin typeface="Franklin Gothic Book"/>
              </a:rPr>
              <a:t>‹nº›</a:t>
            </a:fld>
            <a:endParaRPr lang="pt-BR" sz="900" b="0" strike="noStrike" spc="-1">
              <a:latin typeface="Times New Roman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700" b="0" strike="noStrike" spc="-1">
                <a:solidFill>
                  <a:srgbClr val="404040"/>
                </a:solidFill>
                <a:latin typeface="Franklin Gothic Book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300" b="0" strike="noStrike" spc="-1">
                <a:solidFill>
                  <a:srgbClr val="404040"/>
                </a:solidFill>
                <a:latin typeface="Franklin Gothic Book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100" b="0" strike="noStrike" spc="-1">
                <a:solidFill>
                  <a:srgbClr val="404040"/>
                </a:solidFill>
                <a:latin typeface="Franklin Gothic Book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100" b="0" strike="noStrike" spc="-1">
                <a:solidFill>
                  <a:srgbClr val="404040"/>
                </a:solidFill>
                <a:latin typeface="Franklin Gothic Book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404040"/>
                </a:solidFill>
                <a:latin typeface="Franklin Gothic Book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404040"/>
                </a:solidFill>
                <a:latin typeface="Franklin Gothic Book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404040"/>
                </a:solidFill>
                <a:latin typeface="Franklin Gothic Book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7" name="CustomShape 3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PlaceHolder 4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>
                <a:solidFill>
                  <a:srgbClr val="404040"/>
                </a:solidFill>
                <a:latin typeface="Franklin Gothic Demi"/>
              </a:rPr>
              <a:t>Clique para editar o título Mestre</a:t>
            </a:r>
            <a:endParaRPr lang="pt-BR" sz="2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306000" indent="-30564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700" b="0" strike="noStrike" spc="-1">
                <a:solidFill>
                  <a:srgbClr val="404040"/>
                </a:solidFill>
                <a:latin typeface="Franklin Gothic Book"/>
              </a:rPr>
              <a:t>Clique para editar os estilos de texto Mestres</a:t>
            </a:r>
          </a:p>
          <a:p>
            <a:pPr marL="630000" lvl="1" indent="-305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400" b="0" strike="noStrike" spc="-1">
                <a:solidFill>
                  <a:srgbClr val="404040"/>
                </a:solidFill>
                <a:latin typeface="Franklin Gothic Book"/>
              </a:rPr>
              <a:t>Segundo nível</a:t>
            </a:r>
          </a:p>
          <a:p>
            <a:pPr marL="900000" lvl="2" indent="-26964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300" b="0" strike="noStrike" spc="-1">
                <a:solidFill>
                  <a:srgbClr val="404040"/>
                </a:solidFill>
                <a:latin typeface="Franklin Gothic Book"/>
              </a:rPr>
              <a:t>Terceiro nível</a:t>
            </a:r>
          </a:p>
          <a:p>
            <a:pPr marL="1242000" lvl="3" indent="-23364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100" b="0" strike="noStrike" spc="-1">
                <a:solidFill>
                  <a:srgbClr val="404040"/>
                </a:solidFill>
                <a:latin typeface="Franklin Gothic Book"/>
              </a:rPr>
              <a:t>Quarto nível</a:t>
            </a:r>
          </a:p>
          <a:p>
            <a:pPr marL="1602000" lvl="4" indent="-23364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100" b="0" strike="noStrike" spc="-1">
                <a:solidFill>
                  <a:srgbClr val="404040"/>
                </a:solidFill>
                <a:latin typeface="Franklin Gothic Book"/>
              </a:rPr>
              <a:t>Quinto nível</a:t>
            </a:r>
          </a:p>
        </p:txBody>
      </p:sp>
      <p:sp>
        <p:nvSpPr>
          <p:cNvPr id="50" name="PlaceHolder 6"/>
          <p:cNvSpPr>
            <a:spLocks noGrp="1"/>
          </p:cNvSpPr>
          <p:nvPr>
            <p:ph type="dt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FCE722D-D452-40BD-AC1B-6090A70E838D}" type="datetime1">
              <a:rPr lang="pt-BR" sz="900" b="0" strike="noStrike" spc="-1">
                <a:solidFill>
                  <a:srgbClr val="404040"/>
                </a:solidFill>
                <a:latin typeface="Franklin Gothic Book"/>
              </a:rPr>
              <a:t>25/11/2020</a:t>
            </a:fld>
            <a:endParaRPr lang="pt-BR" sz="900" b="0" strike="noStrike" spc="-1"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ftr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52" name="PlaceHolder 8"/>
          <p:cNvSpPr>
            <a:spLocks noGrp="1"/>
          </p:cNvSpPr>
          <p:nvPr>
            <p:ph type="sldNum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0881033-EEB9-4D03-B3D7-750074C292DB}" type="slidenum">
              <a:rPr lang="pt-BR" sz="900" b="0" strike="noStrike" spc="-1">
                <a:solidFill>
                  <a:srgbClr val="404040"/>
                </a:solidFill>
                <a:latin typeface="Franklin Gothic Book"/>
              </a:rPr>
              <a:t>‹nº›</a:t>
            </a:fld>
            <a:endParaRPr lang="pt-BR" sz="9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6" name="Imagem 7" descr="Um cão olhando para a câmera"/>
          <p:cNvPicPr/>
          <p:nvPr/>
        </p:nvPicPr>
        <p:blipFill>
          <a:blip r:embed="rId3">
            <a:alphaModFix amt="4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97" name="TextShape 2"/>
          <p:cNvSpPr txBox="1"/>
          <p:nvPr/>
        </p:nvSpPr>
        <p:spPr>
          <a:xfrm>
            <a:off x="965160" y="461827"/>
            <a:ext cx="10225080" cy="1103022"/>
          </a:xfrm>
          <a:prstGeom prst="rect">
            <a:avLst/>
          </a:prstGeom>
          <a:noFill/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6000" b="0" strike="noStrike" cap="all" spc="-1" dirty="0" err="1">
                <a:solidFill>
                  <a:schemeClr val="accent1">
                    <a:lumMod val="50000"/>
                  </a:schemeClr>
                </a:solidFill>
                <a:latin typeface="Franklin Gothic Demi"/>
              </a:rPr>
              <a:t>PetPass</a:t>
            </a:r>
            <a:endParaRPr lang="pt-BR" sz="6000" b="0" strike="noStrike" spc="-1" dirty="0">
              <a:solidFill>
                <a:schemeClr val="accent1">
                  <a:lumMod val="50000"/>
                </a:schemeClr>
              </a:solidFill>
              <a:latin typeface="Franklin Gothic Book"/>
            </a:endParaRPr>
          </a:p>
        </p:txBody>
      </p:sp>
      <p:sp>
        <p:nvSpPr>
          <p:cNvPr id="98" name="TextShape 3"/>
          <p:cNvSpPr txBox="1"/>
          <p:nvPr/>
        </p:nvSpPr>
        <p:spPr>
          <a:xfrm>
            <a:off x="8643617" y="5540375"/>
            <a:ext cx="3258025" cy="10202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tabLst>
                <a:tab pos="0" algn="l"/>
              </a:tabLst>
            </a:pPr>
            <a:r>
              <a:rPr lang="pt-BR" sz="1200" b="1" strike="noStrike" cap="all" spc="-1" dirty="0">
                <a:latin typeface="Franklin Gothic Book"/>
              </a:rPr>
              <a:t>Carlos Eduardo </a:t>
            </a:r>
            <a:r>
              <a:rPr lang="pt-BR" sz="1200" b="1" strike="noStrike" cap="all" spc="-1" dirty="0" err="1">
                <a:latin typeface="Franklin Gothic Book"/>
              </a:rPr>
              <a:t>Zanchetta</a:t>
            </a:r>
            <a:r>
              <a:rPr lang="pt-BR" sz="1200" b="1" strike="noStrike" cap="all" spc="-1" dirty="0">
                <a:latin typeface="Franklin Gothic Book"/>
              </a:rPr>
              <a:t> – RM 335232 </a:t>
            </a:r>
            <a:endParaRPr lang="pt-BR" sz="1200" b="1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tabLst>
                <a:tab pos="0" algn="l"/>
              </a:tabLst>
            </a:pPr>
            <a:r>
              <a:rPr lang="pt-BR" sz="1200" b="1" strike="noStrike" cap="all" spc="-1" dirty="0">
                <a:latin typeface="Franklin Gothic Book"/>
              </a:rPr>
              <a:t>Thiago Silva Veiga – RM 336295</a:t>
            </a:r>
            <a:endParaRPr lang="pt-BR" sz="1200" b="1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tabLst>
                <a:tab pos="0" algn="l"/>
              </a:tabLst>
            </a:pPr>
            <a:r>
              <a:rPr lang="pt-BR" sz="1200" b="1" strike="noStrike" cap="all" spc="-1" dirty="0">
                <a:latin typeface="Franklin Gothic Book"/>
              </a:rPr>
              <a:t>Victor Hugo R. de Oliveira – RM 335798</a:t>
            </a:r>
            <a:endParaRPr lang="pt-BR" sz="1200" b="1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tabLst>
                <a:tab pos="0" algn="l"/>
              </a:tabLst>
            </a:pPr>
            <a:r>
              <a:rPr lang="pt-BR" sz="1200" b="1" strike="noStrike" cap="all" spc="-1" dirty="0">
                <a:latin typeface="Franklin Gothic Book"/>
              </a:rPr>
              <a:t>Wellington Rodrigo Nonato – RM 335826</a:t>
            </a:r>
            <a:endParaRPr lang="pt-BR" sz="1200" b="1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– Parceria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sp>
        <p:nvSpPr>
          <p:cNvPr id="113" name="CustomShape 2"/>
          <p:cNvSpPr/>
          <p:nvPr/>
        </p:nvSpPr>
        <p:spPr>
          <a:xfrm>
            <a:off x="620640" y="1834560"/>
            <a:ext cx="10950480" cy="82954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pt-BR" sz="2400" b="1" strike="noStrike" spc="-1" dirty="0">
                <a:solidFill>
                  <a:schemeClr val="accent5">
                    <a:lumMod val="50000"/>
                  </a:schemeClr>
                </a:solidFill>
                <a:latin typeface="Franklin Gothic Book"/>
              </a:rPr>
              <a:t>Forma de constituição da empresa : Sociedade Empresária Limitada (Ltda.) onde os sócios investidores recebem </a:t>
            </a:r>
            <a:r>
              <a:rPr lang="pt-BR" sz="2400" b="1" spc="-1" dirty="0">
                <a:solidFill>
                  <a:schemeClr val="accent5">
                    <a:lumMod val="50000"/>
                  </a:schemeClr>
                </a:solidFill>
                <a:latin typeface="Franklin Gothic Book"/>
              </a:rPr>
              <a:t>1</a:t>
            </a:r>
            <a:r>
              <a:rPr lang="pt-BR" sz="2400" b="1" strike="noStrike" spc="-1" dirty="0">
                <a:solidFill>
                  <a:schemeClr val="accent5">
                    <a:lumMod val="50000"/>
                  </a:schemeClr>
                </a:solidFill>
                <a:latin typeface="Franklin Gothic Book"/>
              </a:rPr>
              <a:t>0% do lucro liquido divididos igualmente entre si.</a:t>
            </a:r>
            <a:endParaRPr lang="pt-BR" sz="2400" b="1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</p:txBody>
      </p:sp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E40189B9-774F-4D79-9C81-D383A40139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7931766"/>
              </p:ext>
            </p:extLst>
          </p:nvPr>
        </p:nvGraphicFramePr>
        <p:xfrm>
          <a:off x="738730" y="2983989"/>
          <a:ext cx="10832209" cy="420120"/>
        </p:xfrm>
        <a:graphic>
          <a:graphicData uri="http://schemas.openxmlformats.org/drawingml/2006/table">
            <a:tbl>
              <a:tblPr/>
              <a:tblGrid>
                <a:gridCol w="75708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13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0120">
                <a:tc>
                  <a:txBody>
                    <a:bodyPr/>
                    <a:lstStyle/>
                    <a:p>
                      <a:r>
                        <a:rPr lang="pt-BR" sz="1800" b="1" strike="noStrike" spc="-1" dirty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/>
                        </a:rPr>
                        <a:t>Aporte Investidor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1" strike="noStrike" spc="-1" dirty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/>
                        </a:rPr>
                        <a:t>R$ 500.000,00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CustomShape 2">
            <a:extLst>
              <a:ext uri="{FF2B5EF4-FFF2-40B4-BE49-F238E27FC236}">
                <a16:creationId xmlns:a16="http://schemas.microsoft.com/office/drawing/2014/main" id="{67107D7D-75F2-4F95-B1B8-14CEFB3F3801}"/>
              </a:ext>
            </a:extLst>
          </p:cNvPr>
          <p:cNvSpPr/>
          <p:nvPr/>
        </p:nvSpPr>
        <p:spPr>
          <a:xfrm>
            <a:off x="620460" y="3879663"/>
            <a:ext cx="10950480" cy="11988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pt-BR" sz="2400" b="1" strike="noStrike" spc="-1" dirty="0">
                <a:solidFill>
                  <a:schemeClr val="accent5">
                    <a:lumMod val="50000"/>
                  </a:schemeClr>
                </a:solidFill>
                <a:latin typeface="Franklin Gothic Book"/>
              </a:rPr>
              <a:t>A captação de investimento será para cobrir os custos de abertura da empresa e honrar as despesas do primeiro ano de atividades e em publicidade para divulgação e venda da marca e do serviço.</a:t>
            </a:r>
            <a:endParaRPr lang="pt-BR" sz="2400" b="1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Meta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D8C403E7-8835-4D17-B6E2-6FA09B610F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1622563"/>
              </p:ext>
            </p:extLst>
          </p:nvPr>
        </p:nvGraphicFramePr>
        <p:xfrm>
          <a:off x="786064" y="1399669"/>
          <a:ext cx="9865894" cy="41418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8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contato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3122640" y="1855080"/>
            <a:ext cx="5151240" cy="115416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6000" b="0" strike="noStrike" cap="all" spc="-1" dirty="0" err="1">
                <a:solidFill>
                  <a:schemeClr val="accent1">
                    <a:lumMod val="50000"/>
                  </a:schemeClr>
                </a:solidFill>
                <a:latin typeface="Franklin Gothic Demi"/>
              </a:rPr>
              <a:t>PetPass</a:t>
            </a:r>
            <a:endParaRPr lang="pt-BR" sz="60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120" name="CustomShape 3"/>
          <p:cNvSpPr/>
          <p:nvPr/>
        </p:nvSpPr>
        <p:spPr>
          <a:xfrm>
            <a:off x="3122640" y="3045960"/>
            <a:ext cx="5151240" cy="237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marL="306000" indent="-305640"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600" b="0" strike="noStrike" spc="-1">
                <a:solidFill>
                  <a:srgbClr val="000000"/>
                </a:solidFill>
                <a:latin typeface="Franklin Gothic Book"/>
              </a:rPr>
              <a:t>Carlos Eduardo Zanchetta – RM 335232 </a:t>
            </a:r>
            <a:endParaRPr lang="pt-BR" sz="1600" b="0" strike="noStrike" spc="-1">
              <a:latin typeface="Arial"/>
            </a:endParaRPr>
          </a:p>
          <a:p>
            <a:pPr marL="306000" indent="-30564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700" b="0" strike="noStrike" spc="-1">
                <a:solidFill>
                  <a:srgbClr val="000000"/>
                </a:solidFill>
                <a:latin typeface="Franklin Gothic Book"/>
              </a:rPr>
              <a:t>Thiago Silva Veiga – RM 336295</a:t>
            </a:r>
            <a:endParaRPr lang="pt-BR" sz="1700" b="0" strike="noStrike" spc="-1">
              <a:latin typeface="Arial"/>
            </a:endParaRPr>
          </a:p>
          <a:p>
            <a:pPr marL="306000" indent="-305640"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600" b="0" strike="noStrike" spc="-1">
                <a:solidFill>
                  <a:srgbClr val="000000"/>
                </a:solidFill>
                <a:latin typeface="Franklin Gothic Book"/>
              </a:rPr>
              <a:t>Victor Hugo R. de Oliveira – RM 335798</a:t>
            </a:r>
            <a:endParaRPr lang="pt-BR" sz="1600" b="0" strike="noStrike" spc="-1">
              <a:latin typeface="Arial"/>
            </a:endParaRPr>
          </a:p>
          <a:p>
            <a:pPr marL="306000" indent="-305640"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600" b="0" strike="noStrike" spc="-1">
                <a:solidFill>
                  <a:srgbClr val="000000"/>
                </a:solidFill>
                <a:latin typeface="Franklin Gothic Book"/>
              </a:rPr>
              <a:t>Wellington Rodrigo Nonato – RM 335826</a:t>
            </a:r>
            <a:endParaRPr lang="pt-BR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1000"/>
            <a:lum/>
          </a:blip>
          <a:srcRect/>
          <a:stretch>
            <a:fillRect t="-87000" b="-8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81040" y="657694"/>
            <a:ext cx="11029320" cy="50397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</a:t>
            </a:r>
            <a:r>
              <a:rPr lang="pt-BR" sz="2800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-</a:t>
            </a: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 </a:t>
            </a:r>
            <a:r>
              <a:rPr lang="pt-BR" sz="2800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Problema</a:t>
            </a:r>
          </a:p>
        </p:txBody>
      </p:sp>
      <p:pic>
        <p:nvPicPr>
          <p:cNvPr id="4" name="Imagem 3" descr="Cachorro dentro de mala de carro&#10;&#10;Descrição gerada automaticamente">
            <a:extLst>
              <a:ext uri="{FF2B5EF4-FFF2-40B4-BE49-F238E27FC236}">
                <a16:creationId xmlns:a16="http://schemas.microsoft.com/office/drawing/2014/main" id="{ACF90AC7-5EC1-416E-BEE7-87F8268A53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26" y="1681847"/>
            <a:ext cx="2990850" cy="1533525"/>
          </a:xfrm>
          <a:prstGeom prst="rect">
            <a:avLst/>
          </a:prstGeom>
        </p:spPr>
      </p:pic>
      <p:pic>
        <p:nvPicPr>
          <p:cNvPr id="6" name="Imagem 5" descr="Cachorro dentro de mala de viagem&#10;&#10;Descrição gerada automaticamente">
            <a:extLst>
              <a:ext uri="{FF2B5EF4-FFF2-40B4-BE49-F238E27FC236}">
                <a16:creationId xmlns:a16="http://schemas.microsoft.com/office/drawing/2014/main" id="{A822EC4F-AEE0-4F71-9A55-4465D65A1E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922" y="2811159"/>
            <a:ext cx="2619375" cy="1743075"/>
          </a:xfrm>
          <a:prstGeom prst="rect">
            <a:avLst/>
          </a:prstGeom>
        </p:spPr>
      </p:pic>
      <p:pic>
        <p:nvPicPr>
          <p:cNvPr id="8" name="Imagem 7" descr="Cachorro com objeto azul na areia da praia&#10;&#10;Descrição gerada automaticamente">
            <a:extLst>
              <a:ext uri="{FF2B5EF4-FFF2-40B4-BE49-F238E27FC236}">
                <a16:creationId xmlns:a16="http://schemas.microsoft.com/office/drawing/2014/main" id="{75089457-956E-4148-859A-9515B7F2BF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9413" y="4318703"/>
            <a:ext cx="2554744" cy="153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81040" y="658800"/>
            <a:ext cx="1103040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Objetivo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graphicFrame>
        <p:nvGraphicFramePr>
          <p:cNvPr id="2" name="Diagram1"/>
          <p:cNvGraphicFramePr/>
          <p:nvPr/>
        </p:nvGraphicFramePr>
        <p:xfrm>
          <a:off x="581040" y="2341440"/>
          <a:ext cx="11029680" cy="3633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04072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mercado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pic>
        <p:nvPicPr>
          <p:cNvPr id="103" name="Imagem 6"/>
          <p:cNvPicPr/>
          <p:nvPr/>
        </p:nvPicPr>
        <p:blipFill>
          <a:blip r:embed="rId3"/>
          <a:stretch/>
        </p:blipFill>
        <p:spPr>
          <a:xfrm>
            <a:off x="581040" y="1333440"/>
            <a:ext cx="11029320" cy="512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mercado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pic>
        <p:nvPicPr>
          <p:cNvPr id="105" name="Imagem 3"/>
          <p:cNvPicPr/>
          <p:nvPr/>
        </p:nvPicPr>
        <p:blipFill>
          <a:blip r:embed="rId3"/>
          <a:stretch/>
        </p:blipFill>
        <p:spPr>
          <a:xfrm>
            <a:off x="581040" y="1271520"/>
            <a:ext cx="11029320" cy="4824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protótipo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pic>
        <p:nvPicPr>
          <p:cNvPr id="107" name="Imagem 4"/>
          <p:cNvPicPr/>
          <p:nvPr/>
        </p:nvPicPr>
        <p:blipFill>
          <a:blip r:embed="rId3"/>
          <a:stretch/>
        </p:blipFill>
        <p:spPr>
          <a:xfrm>
            <a:off x="1600200" y="1333440"/>
            <a:ext cx="8991360" cy="5400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protótipo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pic>
        <p:nvPicPr>
          <p:cNvPr id="109" name="Imagem 3"/>
          <p:cNvPicPr/>
          <p:nvPr/>
        </p:nvPicPr>
        <p:blipFill>
          <a:blip r:embed="rId3"/>
          <a:stretch/>
        </p:blipFill>
        <p:spPr>
          <a:xfrm>
            <a:off x="1602000" y="1333440"/>
            <a:ext cx="8992800" cy="540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7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equipe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620640" y="1680322"/>
            <a:ext cx="1095048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Franklin Gothic Book"/>
              </a:rPr>
              <a:t>Hoje contamos com 4 pessoas na equipe, onde os 4 são pessoas técnicas e duas delas também possuem ligação com comércio de Petshop.</a:t>
            </a:r>
            <a:endParaRPr lang="pt-BR" sz="1800" b="0" strike="noStrike" spc="-1" dirty="0">
              <a:latin typeface="Arial"/>
            </a:endParaRPr>
          </a:p>
        </p:txBody>
      </p:sp>
      <p:pic>
        <p:nvPicPr>
          <p:cNvPr id="5" name="Imagem 4" descr="Pessoa sorrindo com janela no fundo&#10;&#10;Descrição gerada automaticamente">
            <a:extLst>
              <a:ext uri="{FF2B5EF4-FFF2-40B4-BE49-F238E27FC236}">
                <a16:creationId xmlns:a16="http://schemas.microsoft.com/office/drawing/2014/main" id="{0CBA9081-333C-49DE-B886-E3291321A5B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40" y="2641320"/>
            <a:ext cx="2160000" cy="2700000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7" name="Imagem 6" descr="Pessoa posando para foto&#10;&#10;Descrição gerada automaticamente">
            <a:extLst>
              <a:ext uri="{FF2B5EF4-FFF2-40B4-BE49-F238E27FC236}">
                <a16:creationId xmlns:a16="http://schemas.microsoft.com/office/drawing/2014/main" id="{EABF75E6-B756-4BDB-B854-BDFF4F84720B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138" y="2641320"/>
            <a:ext cx="2160000" cy="2700000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9" name="Imagem 8" descr="Homem de barba e bigode&#10;&#10;Descrição gerada automaticamente">
            <a:extLst>
              <a:ext uri="{FF2B5EF4-FFF2-40B4-BE49-F238E27FC236}">
                <a16:creationId xmlns:a16="http://schemas.microsoft.com/office/drawing/2014/main" id="{D1FD65ED-57CB-4848-8606-C5695D6FC594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187" y="2641320"/>
            <a:ext cx="2160000" cy="2700000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11" name="Imagem 10" descr="Homem sorrindo com água ao fundo&#10;&#10;Descrição gerada automaticamente">
            <a:extLst>
              <a:ext uri="{FF2B5EF4-FFF2-40B4-BE49-F238E27FC236}">
                <a16:creationId xmlns:a16="http://schemas.microsoft.com/office/drawing/2014/main" id="{D1E553AF-0810-4668-8345-5753E4D8C4AC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089" y="2641320"/>
            <a:ext cx="2160000" cy="2700000"/>
          </a:xfrm>
          <a:prstGeom prst="rect">
            <a:avLst/>
          </a:prstGeom>
          <a:effectLst>
            <a:softEdge rad="228600"/>
          </a:effec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796329D2-8690-4415-8E0B-0C2CCF4BC7AA}"/>
              </a:ext>
            </a:extLst>
          </p:cNvPr>
          <p:cNvSpPr txBox="1"/>
          <p:nvPr/>
        </p:nvSpPr>
        <p:spPr>
          <a:xfrm>
            <a:off x="690261" y="5478652"/>
            <a:ext cx="1941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Carlos </a:t>
            </a:r>
            <a:r>
              <a:rPr lang="pt-BR" dirty="0" err="1"/>
              <a:t>Zanchetta</a:t>
            </a:r>
            <a:endParaRPr lang="pt-BR" dirty="0"/>
          </a:p>
          <a:p>
            <a:pPr algn="ctr"/>
            <a:r>
              <a:rPr lang="pt-BR" sz="1400" dirty="0"/>
              <a:t>Analista de Sistemas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907D83B-1D9F-4DCE-BEF2-E8C9C9AD3628}"/>
              </a:ext>
            </a:extLst>
          </p:cNvPr>
          <p:cNvSpPr txBox="1"/>
          <p:nvPr/>
        </p:nvSpPr>
        <p:spPr>
          <a:xfrm>
            <a:off x="3528988" y="5478652"/>
            <a:ext cx="18582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Victor Hugo</a:t>
            </a:r>
          </a:p>
          <a:p>
            <a:pPr algn="ctr"/>
            <a:r>
              <a:rPr lang="pt-BR" sz="1400" dirty="0"/>
              <a:t>Analista de Sistemas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276CC47-97EE-40EC-AE9B-E5F656AC90B3}"/>
              </a:ext>
            </a:extLst>
          </p:cNvPr>
          <p:cNvSpPr txBox="1"/>
          <p:nvPr/>
        </p:nvSpPr>
        <p:spPr>
          <a:xfrm>
            <a:off x="6326037" y="5478651"/>
            <a:ext cx="18582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Thiago Veiga</a:t>
            </a:r>
          </a:p>
          <a:p>
            <a:pPr algn="ctr"/>
            <a:r>
              <a:rPr lang="pt-BR" sz="1400" dirty="0"/>
              <a:t>Analista de Sistemas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7DDEA5A-2119-4789-A0D7-8F83386CB609}"/>
              </a:ext>
            </a:extLst>
          </p:cNvPr>
          <p:cNvSpPr txBox="1"/>
          <p:nvPr/>
        </p:nvSpPr>
        <p:spPr>
          <a:xfrm>
            <a:off x="9019371" y="5478650"/>
            <a:ext cx="2065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Wellington Nonato</a:t>
            </a:r>
          </a:p>
          <a:p>
            <a:pPr algn="ctr"/>
            <a:r>
              <a:rPr lang="pt-BR" sz="1400" dirty="0"/>
              <a:t>Analista de Sistemas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Financeiro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graphicFrame>
        <p:nvGraphicFramePr>
          <p:cNvPr id="117" name="Table 2"/>
          <p:cNvGraphicFramePr/>
          <p:nvPr>
            <p:extLst>
              <p:ext uri="{D42A27DB-BD31-4B8C-83A1-F6EECF244321}">
                <p14:modId xmlns:p14="http://schemas.microsoft.com/office/powerpoint/2010/main" val="1926311567"/>
              </p:ext>
            </p:extLst>
          </p:nvPr>
        </p:nvGraphicFramePr>
        <p:xfrm>
          <a:off x="809755" y="1840173"/>
          <a:ext cx="10439640" cy="1681200"/>
        </p:xfrm>
        <a:graphic>
          <a:graphicData uri="http://schemas.openxmlformats.org/drawingml/2006/table">
            <a:tbl>
              <a:tblPr/>
              <a:tblGrid>
                <a:gridCol w="7296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3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0120">
                <a:tc>
                  <a:txBody>
                    <a:bodyPr/>
                    <a:lstStyle/>
                    <a:p>
                      <a:r>
                        <a:rPr lang="pt-BR" sz="1800" b="0" strike="noStrike" spc="-1" dirty="0">
                          <a:latin typeface="Arial"/>
                        </a:rPr>
                        <a:t>Gastos totais para criar a empresa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 dirty="0">
                          <a:latin typeface="Arial"/>
                        </a:rPr>
                        <a:t>R$ 64.500,00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120">
                <a:tc>
                  <a:txBody>
                    <a:bodyPr/>
                    <a:lstStyle/>
                    <a:p>
                      <a:r>
                        <a:rPr lang="pt-BR" sz="1800" b="0" strike="noStrike" spc="-1" dirty="0">
                          <a:latin typeface="Arial"/>
                        </a:rPr>
                        <a:t>Documentação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 dirty="0">
                          <a:latin typeface="Arial"/>
                        </a:rPr>
                        <a:t>R$ 10.000,00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480">
                <a:tc>
                  <a:txBody>
                    <a:bodyPr/>
                    <a:lstStyle/>
                    <a:p>
                      <a:r>
                        <a:rPr lang="pt-BR" sz="1800" b="0" strike="noStrike" spc="-1" dirty="0">
                          <a:latin typeface="Arial"/>
                        </a:rPr>
                        <a:t>Gastos com máquinas e equipamentos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 dirty="0">
                          <a:latin typeface="Arial"/>
                        </a:rPr>
                        <a:t>R$ 50.000,00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480">
                <a:tc>
                  <a:txBody>
                    <a:bodyPr/>
                    <a:lstStyle/>
                    <a:p>
                      <a:r>
                        <a:rPr lang="pt-BR" sz="1800" b="0" strike="noStrike" spc="-1" dirty="0">
                          <a:latin typeface="Arial"/>
                        </a:rPr>
                        <a:t>Outras Despesas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 dirty="0">
                          <a:latin typeface="Arial"/>
                        </a:rPr>
                        <a:t>R$ 4.500,00</a:t>
                      </a:r>
                    </a:p>
                  </a:txBody>
                  <a:tcPr marL="90000" marR="90000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386817"/>
                  </a:ext>
                </a:extLst>
              </a:tr>
            </a:tbl>
          </a:graphicData>
        </a:graphic>
      </p:graphicFrame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E0457A17-D97D-4740-AAE8-EF31B0BD0F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2470206"/>
              </p:ext>
            </p:extLst>
          </p:nvPr>
        </p:nvGraphicFramePr>
        <p:xfrm>
          <a:off x="828988" y="3910152"/>
          <a:ext cx="10439640" cy="2101680"/>
        </p:xfrm>
        <a:graphic>
          <a:graphicData uri="http://schemas.openxmlformats.org/drawingml/2006/table">
            <a:tbl>
              <a:tblPr/>
              <a:tblGrid>
                <a:gridCol w="7296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3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0120">
                <a:tc>
                  <a:txBody>
                    <a:bodyPr/>
                    <a:lstStyle/>
                    <a:p>
                      <a:r>
                        <a:rPr lang="pt-BR" sz="1800" b="0" strike="noStrike" spc="-1" dirty="0">
                          <a:latin typeface="Arial"/>
                        </a:rPr>
                        <a:t>Despesas com operação anual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 dirty="0">
                          <a:latin typeface="Arial"/>
                        </a:rPr>
                        <a:t>R$ 401.000,00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120">
                <a:tc>
                  <a:txBody>
                    <a:bodyPr/>
                    <a:lstStyle/>
                    <a:p>
                      <a:r>
                        <a:rPr lang="pt-BR" sz="1800" b="0" strike="noStrike" spc="-1" dirty="0">
                          <a:latin typeface="Arial"/>
                        </a:rPr>
                        <a:t>Retirada Sócios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 dirty="0">
                          <a:latin typeface="Arial"/>
                        </a:rPr>
                        <a:t>R$ 240.000,00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480">
                <a:tc>
                  <a:txBody>
                    <a:bodyPr/>
                    <a:lstStyle/>
                    <a:p>
                      <a:r>
                        <a:rPr lang="pt-BR" sz="1800" b="0" strike="noStrike" spc="-1" dirty="0">
                          <a:latin typeface="Arial"/>
                        </a:rPr>
                        <a:t>Despesas com marketing e vendas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 dirty="0">
                          <a:latin typeface="Arial"/>
                        </a:rPr>
                        <a:t>R$ 90.000,00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480">
                <a:tc>
                  <a:txBody>
                    <a:bodyPr/>
                    <a:lstStyle/>
                    <a:p>
                      <a:r>
                        <a:rPr lang="pt-BR" sz="1800" b="0" strike="noStrike" spc="-1" dirty="0">
                          <a:latin typeface="Arial"/>
                        </a:rPr>
                        <a:t>Despesas com serviços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20">
                      <a:solidFill>
                        <a:srgbClr val="FFFFFF"/>
                      </a:solidFill>
                    </a:lnT>
                    <a:lnB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 dirty="0">
                          <a:latin typeface="Arial"/>
                        </a:rPr>
                        <a:t>R$ 60.000,00</a:t>
                      </a:r>
                    </a:p>
                  </a:txBody>
                  <a:tcPr marL="90000" marR="90000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386817"/>
                  </a:ext>
                </a:extLst>
              </a:tr>
              <a:tr h="420480">
                <a:tc>
                  <a:txBody>
                    <a:bodyPr/>
                    <a:lstStyle/>
                    <a:p>
                      <a:r>
                        <a:rPr lang="pt-BR" sz="1800" b="0" strike="noStrike" spc="-1" dirty="0">
                          <a:latin typeface="Arial"/>
                        </a:rPr>
                        <a:t>Outras despesas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 dirty="0">
                          <a:latin typeface="Arial"/>
                        </a:rPr>
                        <a:t>R$ 48.000,00</a:t>
                      </a:r>
                    </a:p>
                  </a:txBody>
                  <a:tcPr marL="90000" marR="90000">
                    <a:lnL w="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5884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Magnetismo animal</Template>
  <TotalTime>792</TotalTime>
  <Words>307</Words>
  <Application>Microsoft Office PowerPoint</Application>
  <PresentationFormat>Widescreen</PresentationFormat>
  <Paragraphs>68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12</vt:i4>
      </vt:variant>
    </vt:vector>
  </HeadingPairs>
  <TitlesOfParts>
    <vt:vector size="22" baseType="lpstr">
      <vt:lpstr>Arial</vt:lpstr>
      <vt:lpstr>Calibri</vt:lpstr>
      <vt:lpstr>Franklin Gothic Book</vt:lpstr>
      <vt:lpstr>Franklin Gothic Demi</vt:lpstr>
      <vt:lpstr>Symbol</vt:lpstr>
      <vt:lpstr>Times New Roman</vt:lpstr>
      <vt:lpstr>Wingdings</vt:lpstr>
      <vt:lpstr>Wingdings 2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PetPass</dc:title>
  <dc:subject/>
  <dc:creator>Victor Hugo</dc:creator>
  <dc:description/>
  <cp:lastModifiedBy>Victor Hugo</cp:lastModifiedBy>
  <cp:revision>29</cp:revision>
  <dcterms:created xsi:type="dcterms:W3CDTF">2020-09-30T00:27:24Z</dcterms:created>
  <dcterms:modified xsi:type="dcterms:W3CDTF">2020-11-26T01:30:49Z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0x01010079F111ED35F8CC479449609E8A0923A6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11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11</vt:i4>
  </property>
</Properties>
</file>